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5" r:id="rId9"/>
    <p:sldId id="264" r:id="rId10"/>
    <p:sldId id="263" r:id="rId11"/>
    <p:sldId id="267" r:id="rId1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56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50D1931-3A3D-E2E6-323E-5D6BFEC2C5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D83D5762-179D-1BC4-4259-2B312EF0EB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DAE112B-C8BB-1C58-534D-3104F939C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57EA9-B7A2-443C-95A2-7F92688186C7}" type="datetimeFigureOut">
              <a:rPr lang="hu-HU" smtClean="0"/>
              <a:t>2022. 08. 04.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70F14CC-71EF-D6D9-053C-737FF4779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D7D3687-B88B-CBC8-C989-E6C0D150F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3A502-4573-4A10-852F-2701C69541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8867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E59F93D-2EE2-8281-EBAC-7EA77C912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67ADA98-DB1F-F8E6-0FF6-826F8C4655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A248482-643E-CFFF-D7DC-A9385F077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57EA9-B7A2-443C-95A2-7F92688186C7}" type="datetimeFigureOut">
              <a:rPr lang="hu-HU" smtClean="0"/>
              <a:t>2022. 08. 04.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C2F88D0-68E3-5F07-4EAA-C75512D2F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9AC0980-388C-A730-F201-4A9FDF75A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3A502-4573-4A10-852F-2701C69541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04358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D9009E33-0FED-F3C8-DA5B-4DB842F2A3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D20DC841-87E3-27A0-2A05-567955A495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1E5F787-8D5F-F81D-190B-5A27140DA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57EA9-B7A2-443C-95A2-7F92688186C7}" type="datetimeFigureOut">
              <a:rPr lang="hu-HU" smtClean="0"/>
              <a:t>2022. 08. 04.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95A5CC6-F960-8A11-6A88-188C6EBC2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EA090F0-2FF9-F6CE-2E55-E18A84521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3A502-4573-4A10-852F-2701C69541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9297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10E4E85-EF96-C228-8EA5-DFA2E8417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4C41EC-99EB-37C2-7B97-4FB8FFE49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510110A-C602-75D2-1874-59ED20E02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57EA9-B7A2-443C-95A2-7F92688186C7}" type="datetimeFigureOut">
              <a:rPr lang="hu-HU" smtClean="0"/>
              <a:t>2022. 08. 04.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A58CF42-963A-0D84-0681-64ED4BA62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38260AE-77D9-2253-4897-5C10A2B5E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3A502-4573-4A10-852F-2701C69541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6458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B87FDE3-5C7A-410E-D689-BF4E9B514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947DD91-F2DE-3BA8-B110-DC7740907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82EDAEE-D04E-08DC-045E-C1A607A10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57EA9-B7A2-443C-95A2-7F92688186C7}" type="datetimeFigureOut">
              <a:rPr lang="hu-HU" smtClean="0"/>
              <a:t>2022. 08. 04.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2D67A30-3A7D-22B0-8E6E-9771EF780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FFBFD20-80B8-CC92-DDBD-9B335AF40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3A502-4573-4A10-852F-2701C69541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523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950A1F9-CC41-50B9-00DE-803EAD96A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1598B2D-A650-7D43-85F1-09366537F3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06029776-0600-218F-01EB-9EEF6CFE1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38F2696-C672-2397-DB73-E400C1309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57EA9-B7A2-443C-95A2-7F92688186C7}" type="datetimeFigureOut">
              <a:rPr lang="hu-HU" smtClean="0"/>
              <a:t>2022. 08. 04.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B544476-A6DE-C1D6-76C3-534B13F74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69B4BCC-7404-E2F1-86DB-27503E4E1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3A502-4573-4A10-852F-2701C69541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4231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8E50552-29DC-D434-42E4-03AC8A1F4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DDA54D8-58FC-4172-CD35-14A7F9CA65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0F944E6-EA35-EA62-B526-739B824B42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366414E9-7CDB-B223-843D-ABA1DFC146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D526EBF9-FC72-065B-5E10-B235613045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8AECE3B7-E16D-9796-5A30-1B75AF4EF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57EA9-B7A2-443C-95A2-7F92688186C7}" type="datetimeFigureOut">
              <a:rPr lang="hu-HU" smtClean="0"/>
              <a:t>2022. 08. 04.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BD7A421D-721C-AA86-35A9-C8241ED6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EA283599-4FFA-3BA3-551D-72C220380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3A502-4573-4A10-852F-2701C69541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86317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DE119C9-6B6B-3F81-1738-3C3054A1A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09FC1A2E-19D6-9EAA-5E38-71C3E6C15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57EA9-B7A2-443C-95A2-7F92688186C7}" type="datetimeFigureOut">
              <a:rPr lang="hu-HU" smtClean="0"/>
              <a:t>2022. 08. 04.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A3BB1914-0046-E6BE-B0AE-9D9B0FF3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F19CE272-0630-AAB1-64E4-E7BC3BFE7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3A502-4573-4A10-852F-2701C69541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7822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A730E74F-AA83-A63F-5E76-1661B0CF1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57EA9-B7A2-443C-95A2-7F92688186C7}" type="datetimeFigureOut">
              <a:rPr lang="hu-HU" smtClean="0"/>
              <a:t>2022. 08. 04.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850BA47B-15FA-4C3E-5E74-41E427102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F2E7FB3C-2F6E-DFDA-D585-39E610546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3A502-4573-4A10-852F-2701C69541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5332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A506C43-7E17-1C4B-50F6-310A1298F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8051ECB-9121-6DFA-ED46-8EABEAF8F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DA4D52A7-A0BE-C3C7-06FB-3AEE720CEF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C710AD35-7394-9BE5-752E-FBE678138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57EA9-B7A2-443C-95A2-7F92688186C7}" type="datetimeFigureOut">
              <a:rPr lang="hu-HU" smtClean="0"/>
              <a:t>2022. 08. 04.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54B0C0B-E15A-47A9-80A2-6614ED45C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70D99426-E84E-2EBA-7711-90B74038A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3A502-4573-4A10-852F-2701C69541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0698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03D6A49-3B8B-D7B7-7A97-1D6E0344F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089F1AE4-553A-01E7-6BBD-463EFC7FCA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DFB8360-B614-483B-5882-92E43A0E15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9E8E855-0AB7-BEEB-A8C6-831C992F3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57EA9-B7A2-443C-95A2-7F92688186C7}" type="datetimeFigureOut">
              <a:rPr lang="hu-HU" smtClean="0"/>
              <a:t>2022. 08. 04.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F93372B-3E83-537C-BE67-762BAE42E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1529212-A1C9-3950-4450-0E7DC0393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3A502-4573-4A10-852F-2701C69541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15989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5003752E-1BB5-7CED-BD85-E5424ABC3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757BE41-394E-DB2A-10DE-6CCF7BD78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7F1A59A-0D2B-32EB-AFF4-4B1BC77A43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57EA9-B7A2-443C-95A2-7F92688186C7}" type="datetimeFigureOut">
              <a:rPr lang="hu-HU" smtClean="0"/>
              <a:t>2022. 08. 04.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2DFFC3F-EC8E-E506-8410-B98C724F5F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C93B860-83AC-5D1F-BE39-20C54DEF01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3A502-4573-4A10-852F-2701C69541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3149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F6283C-ABC1-EBFF-1712-D529E411E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40118"/>
            <a:ext cx="9144000" cy="2387600"/>
          </a:xfrm>
        </p:spPr>
        <p:txBody>
          <a:bodyPr/>
          <a:lstStyle/>
          <a:p>
            <a:r>
              <a:rPr lang="hu-HU" dirty="0">
                <a:latin typeface="Garamond" panose="02020404030301010803" pitchFamily="18" charset="0"/>
              </a:rPr>
              <a:t>Közlekedésbiztonsági tréning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BD979698-6695-5D24-0CF4-E9E2FB2E69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3200" b="1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TOP-5.3.1-16-VE1-2017-00017</a:t>
            </a:r>
          </a:p>
          <a:p>
            <a:endParaRPr lang="hu-HU" sz="3200" b="1" dirty="0">
              <a:latin typeface="Garamond" panose="02020404030301010803" pitchFamily="18" charset="0"/>
            </a:endParaRPr>
          </a:p>
          <a:p>
            <a:pPr algn="r"/>
            <a:r>
              <a:rPr lang="hu-HU" b="1" dirty="0">
                <a:latin typeface="Garamond" panose="02020404030301010803" pitchFamily="18" charset="0"/>
              </a:rPr>
              <a:t>Látni és látszódni!</a:t>
            </a:r>
            <a:endParaRPr lang="hu-HU" dirty="0">
              <a:latin typeface="Garamond" panose="02020404030301010803" pitchFamily="18" charset="0"/>
            </a:endParaRP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56B48D5C-E0A8-2D3A-9948-B2B7F15F8E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" y="5919186"/>
            <a:ext cx="2221097" cy="938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982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48C66BA-7FB8-47C1-1A04-1C5D4D7D1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Garamond" panose="02020404030301010803" pitchFamily="18" charset="0"/>
              </a:rPr>
              <a:t>6 fontos KRESZ kérdés (kvíz)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986AD72-DCCB-48B2-CEA1-8A348C48E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>
                <a:latin typeface="Garamond" panose="02020404030301010803" pitchFamily="18" charset="0"/>
              </a:rPr>
              <a:t>Melyik úton haladhatnak egymás mellett a kerékpárosok?</a:t>
            </a:r>
          </a:p>
          <a:p>
            <a:r>
              <a:rPr lang="hu-HU" dirty="0">
                <a:latin typeface="Garamond" panose="02020404030301010803" pitchFamily="18" charset="0"/>
              </a:rPr>
              <a:t>Hány kilométer/ óra felett kötelező a sisak viselése?</a:t>
            </a:r>
          </a:p>
          <a:p>
            <a:r>
              <a:rPr lang="hu-HU" dirty="0">
                <a:latin typeface="Garamond" panose="02020404030301010803" pitchFamily="18" charset="0"/>
              </a:rPr>
              <a:t>Hol tilos előzni kerékpárral?</a:t>
            </a:r>
          </a:p>
          <a:p>
            <a:r>
              <a:rPr lang="hu-HU" dirty="0">
                <a:latin typeface="Garamond" panose="02020404030301010803" pitchFamily="18" charset="0"/>
              </a:rPr>
              <a:t>Hány éves kor fölötti gyerek kerékpározhat főútvonalon?</a:t>
            </a:r>
          </a:p>
          <a:p>
            <a:r>
              <a:rPr lang="hu-HU" dirty="0">
                <a:latin typeface="Garamond" panose="02020404030301010803" pitchFamily="18" charset="0"/>
              </a:rPr>
              <a:t>Hol nem fordulhat meg szabályosan a kerékpáros?</a:t>
            </a:r>
          </a:p>
          <a:p>
            <a:r>
              <a:rPr lang="hu-HU" dirty="0">
                <a:latin typeface="Garamond" panose="02020404030301010803" pitchFamily="18" charset="0"/>
              </a:rPr>
              <a:t>Szabad e kerékpárral behajtani lakó-pihenő övezetbe?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8FF08B6B-0DE1-4285-0FE1-5891134295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82" y="5358384"/>
            <a:ext cx="3547872" cy="149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921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D971A14-145C-84DD-B087-604FB1AF39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>
                <a:latin typeface="Garamond" panose="02020404030301010803" pitchFamily="18" charset="0"/>
              </a:rPr>
              <a:t>Mindenkinek balesetmentes közlekedést kívánunk!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3FB040A7-1BB8-2200-53E1-019BFF43D9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>
                <a:latin typeface="Garamond" panose="02020404030301010803" pitchFamily="18" charset="0"/>
              </a:rPr>
              <a:t>Köszönjük a figyelmet!</a:t>
            </a:r>
          </a:p>
        </p:txBody>
      </p:sp>
    </p:spTree>
    <p:extLst>
      <p:ext uri="{BB962C8B-B14F-4D97-AF65-F5344CB8AC3E}">
        <p14:creationId xmlns:p14="http://schemas.microsoft.com/office/powerpoint/2010/main" val="1073913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C37AF15-D3A2-7EB0-4210-ABF9F4AD7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Garamond" panose="02020404030301010803" pitchFamily="18" charset="0"/>
              </a:rPr>
              <a:t>Gyermekek, biztonságos közlekedésre nevelése.</a:t>
            </a:r>
          </a:p>
        </p:txBody>
      </p:sp>
      <p:pic>
        <p:nvPicPr>
          <p:cNvPr id="5" name="Tartalom helye 4">
            <a:extLst>
              <a:ext uri="{FF2B5EF4-FFF2-40B4-BE49-F238E27FC236}">
                <a16:creationId xmlns:a16="http://schemas.microsoft.com/office/drawing/2014/main" id="{D718D73D-5C9E-D721-65D4-17D462A153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088" y="1690688"/>
            <a:ext cx="8754749" cy="4291089"/>
          </a:xfr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A7BF37B3-0791-0390-2DC6-FEA2826C5A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32437"/>
            <a:ext cx="3136088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798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02A2487-BEA8-99A8-F309-FD099E4D0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Garamond" panose="02020404030301010803" pitchFamily="18" charset="0"/>
              </a:rPr>
              <a:t>Kötelező tartozékok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C204FD8-660F-8C5A-08EF-3ADDADBD1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3164" y="1825625"/>
            <a:ext cx="6130636" cy="4667250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hu-HU" b="0" i="0" dirty="0">
                <a:solidFill>
                  <a:srgbClr val="121415"/>
                </a:solidFill>
                <a:effectLst/>
                <a:latin typeface="Garamond" panose="02020404030301010803" pitchFamily="18" charset="0"/>
              </a:rPr>
              <a:t>egy könnyen kezelhető, megbízható kormányberendezéssel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hu-HU" b="0" i="0" dirty="0">
                <a:solidFill>
                  <a:srgbClr val="121415"/>
                </a:solidFill>
                <a:effectLst/>
                <a:latin typeface="Garamond" panose="02020404030301010803" pitchFamily="18" charset="0"/>
              </a:rPr>
              <a:t>két fékkel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hu-HU" b="0" i="0" dirty="0">
                <a:solidFill>
                  <a:srgbClr val="121415"/>
                </a:solidFill>
                <a:effectLst/>
                <a:latin typeface="Garamond" panose="02020404030301010803" pitchFamily="18" charset="0"/>
              </a:rPr>
              <a:t>egy csengővel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hu-HU" b="0" i="0" dirty="0">
                <a:solidFill>
                  <a:srgbClr val="121415"/>
                </a:solidFill>
                <a:effectLst/>
                <a:latin typeface="Garamond" panose="02020404030301010803" pitchFamily="18" charset="0"/>
              </a:rPr>
              <a:t>egy fehér fényt adó lámpával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hu-HU" b="0" i="0" dirty="0">
                <a:solidFill>
                  <a:srgbClr val="121415"/>
                </a:solidFill>
                <a:effectLst/>
                <a:latin typeface="Garamond" panose="02020404030301010803" pitchFamily="18" charset="0"/>
              </a:rPr>
              <a:t>egy piros fényt adó lámpával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hu-HU" b="0" i="0" dirty="0">
                <a:solidFill>
                  <a:srgbClr val="121415"/>
                </a:solidFill>
                <a:effectLst/>
                <a:latin typeface="Garamond" panose="02020404030301010803" pitchFamily="18" charset="0"/>
              </a:rPr>
              <a:t>két fényvisszaverővel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hu-HU" b="0" i="0" dirty="0">
                <a:solidFill>
                  <a:srgbClr val="121415"/>
                </a:solidFill>
                <a:effectLst/>
                <a:latin typeface="Garamond" panose="02020404030301010803" pitchFamily="18" charset="0"/>
              </a:rPr>
              <a:t>az első keréken legalább két db borostyánsárga színű küllőprizmával</a:t>
            </a:r>
          </a:p>
          <a:p>
            <a:endParaRPr lang="hu-HU" dirty="0">
              <a:latin typeface="Garamond" panose="02020404030301010803" pitchFamily="18" charset="0"/>
            </a:endParaRP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6ABE2750-D322-2E6D-9008-08B92DD6BC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" y="1448234"/>
            <a:ext cx="4752109" cy="3733367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DA86AC81-ECF6-88F3-BD7A-AF10643223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58384"/>
            <a:ext cx="3547872" cy="149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088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B9EF7AD-A944-AF63-4FF3-37065125A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Garamond" panose="02020404030301010803" pitchFamily="18" charset="0"/>
              </a:rPr>
              <a:t>6 dolog amit biciklizés előtt ellenőrizned kell!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57BA10F-E3AF-FEA3-2475-DCABC7625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210670" cy="3620825"/>
          </a:xfrm>
        </p:spPr>
        <p:txBody>
          <a:bodyPr>
            <a:normAutofit/>
          </a:bodyPr>
          <a:lstStyle/>
          <a:p>
            <a:r>
              <a:rPr lang="hu-HU" dirty="0">
                <a:latin typeface="Garamond" panose="02020404030301010803" pitchFamily="18" charset="0"/>
              </a:rPr>
              <a:t>Berendezés, felszerelés:</a:t>
            </a:r>
          </a:p>
          <a:p>
            <a:r>
              <a:rPr lang="hu-HU" dirty="0">
                <a:latin typeface="Garamond" panose="02020404030301010803" pitchFamily="18" charset="0"/>
              </a:rPr>
              <a:t>Keréknyomás</a:t>
            </a:r>
          </a:p>
          <a:p>
            <a:r>
              <a:rPr lang="hu-HU" dirty="0">
                <a:latin typeface="Garamond" panose="02020404030301010803" pitchFamily="18" charset="0"/>
              </a:rPr>
              <a:t>Fékek </a:t>
            </a:r>
          </a:p>
          <a:p>
            <a:r>
              <a:rPr lang="hu-HU" dirty="0">
                <a:latin typeface="Garamond" panose="02020404030301010803" pitchFamily="18" charset="0"/>
              </a:rPr>
              <a:t>Villában lévő nyomás</a:t>
            </a:r>
          </a:p>
          <a:p>
            <a:r>
              <a:rPr lang="hu-HU" dirty="0">
                <a:latin typeface="Garamond" panose="02020404030301010803" pitchFamily="18" charset="0"/>
              </a:rPr>
              <a:t>Lánc és váltó</a:t>
            </a:r>
          </a:p>
          <a:p>
            <a:r>
              <a:rPr lang="hu-HU" dirty="0">
                <a:latin typeface="Garamond" panose="02020404030301010803" pitchFamily="18" charset="0"/>
              </a:rPr>
              <a:t>Csavarok megfelelően vannak rögzítve: nyereg, pedálok, hajtómű, és kormány</a:t>
            </a:r>
          </a:p>
          <a:p>
            <a:endParaRPr lang="hu-HU" dirty="0">
              <a:latin typeface="Garamond" panose="02020404030301010803" pitchFamily="18" charset="0"/>
            </a:endParaRPr>
          </a:p>
          <a:p>
            <a:endParaRPr lang="hu-HU" dirty="0">
              <a:latin typeface="Garamond" panose="02020404030301010803" pitchFamily="18" charset="0"/>
            </a:endParaRP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013B3A66-AA0A-7728-C571-94A689A88F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93400">
            <a:off x="4988926" y="2340433"/>
            <a:ext cx="1685612" cy="1565221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9ABEF2F3-A19F-15E8-4579-FF72B25B40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9717"/>
            <a:ext cx="3547872" cy="1134491"/>
          </a:xfrm>
          <a:prstGeom prst="rect">
            <a:avLst/>
          </a:prstGeom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672AF634-909F-1165-15B0-58A279280F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7951" y="1411550"/>
            <a:ext cx="5244418" cy="5133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613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FC2F770-3EE0-FA33-2971-218AC00F1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18" y="365125"/>
            <a:ext cx="11145982" cy="1357745"/>
          </a:xfrm>
        </p:spPr>
        <p:txBody>
          <a:bodyPr/>
          <a:lstStyle/>
          <a:p>
            <a:r>
              <a:rPr lang="hu-HU" dirty="0">
                <a:latin typeface="Garamond" panose="02020404030301010803" pitchFamily="18" charset="0"/>
              </a:rPr>
              <a:t>Közlekedési Táblák</a:t>
            </a:r>
          </a:p>
        </p:txBody>
      </p:sp>
      <p:sp>
        <p:nvSpPr>
          <p:cNvPr id="8" name="Tartalom helye 7">
            <a:extLst>
              <a:ext uri="{FF2B5EF4-FFF2-40B4-BE49-F238E27FC236}">
                <a16:creationId xmlns:a16="http://schemas.microsoft.com/office/drawing/2014/main" id="{666C527D-100B-C8EF-DDC2-2F13DB503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891" y="1888120"/>
            <a:ext cx="4695783" cy="2743199"/>
          </a:xfrm>
        </p:spPr>
        <p:txBody>
          <a:bodyPr>
            <a:normAutofit/>
          </a:bodyPr>
          <a:lstStyle/>
          <a:p>
            <a:r>
              <a:rPr lang="hu-HU" dirty="0">
                <a:latin typeface="Garamond" panose="02020404030301010803" pitchFamily="18" charset="0"/>
              </a:rPr>
              <a:t>A közlekedési táblák pontos ismerete, azért fontos, hogy Te és a közlekedésben résztvevők is biztonságban legyenek az utakon.</a:t>
            </a:r>
          </a:p>
        </p:txBody>
      </p:sp>
      <p:pic>
        <p:nvPicPr>
          <p:cNvPr id="12" name="Kép 11">
            <a:extLst>
              <a:ext uri="{FF2B5EF4-FFF2-40B4-BE49-F238E27FC236}">
                <a16:creationId xmlns:a16="http://schemas.microsoft.com/office/drawing/2014/main" id="{2E68C611-D830-247B-D39B-2E87D527F6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7745" y="365125"/>
            <a:ext cx="6633638" cy="6443817"/>
          </a:xfrm>
          <a:prstGeom prst="rect">
            <a:avLst/>
          </a:prstGeom>
        </p:spPr>
      </p:pic>
      <p:pic>
        <p:nvPicPr>
          <p:cNvPr id="14" name="Kép 13">
            <a:extLst>
              <a:ext uri="{FF2B5EF4-FFF2-40B4-BE49-F238E27FC236}">
                <a16:creationId xmlns:a16="http://schemas.microsoft.com/office/drawing/2014/main" id="{DC1F23CE-BE77-9A2A-B164-5BF2A281FC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00255"/>
            <a:ext cx="3212225" cy="135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25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E24C86A-BF08-AFE8-6CED-5B00B7114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Garamond" panose="02020404030301010803" pitchFamily="18" charset="0"/>
              </a:rPr>
              <a:t>5 tipp kezdőknek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2A5087B-9507-735A-437D-AD48DB0C6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502" y="1348867"/>
            <a:ext cx="10515600" cy="4351338"/>
          </a:xfrm>
        </p:spPr>
        <p:txBody>
          <a:bodyPr/>
          <a:lstStyle/>
          <a:p>
            <a:r>
              <a:rPr lang="hu-HU" dirty="0">
                <a:latin typeface="Garamond" panose="02020404030301010803" pitchFamily="18" charset="0"/>
              </a:rPr>
              <a:t>Találd meg az „ Igazit</a:t>
            </a:r>
            <a:r>
              <a:rPr lang="hu-HU">
                <a:latin typeface="Garamond" panose="02020404030301010803" pitchFamily="18" charset="0"/>
              </a:rPr>
              <a:t>” - válassz </a:t>
            </a:r>
            <a:r>
              <a:rPr lang="hu-HU" dirty="0">
                <a:latin typeface="Garamond" panose="02020404030301010803" pitchFamily="18" charset="0"/>
              </a:rPr>
              <a:t>olyan biciklit, ami a legjobban illik </a:t>
            </a:r>
            <a:r>
              <a:rPr lang="hu-HU">
                <a:latin typeface="Garamond" panose="02020404030301010803" pitchFamily="18" charset="0"/>
              </a:rPr>
              <a:t>a használathoz</a:t>
            </a:r>
            <a:endParaRPr lang="hu-HU" dirty="0">
              <a:latin typeface="Garamond" panose="02020404030301010803" pitchFamily="18" charset="0"/>
            </a:endParaRPr>
          </a:p>
          <a:p>
            <a:r>
              <a:rPr lang="hu-HU" dirty="0">
                <a:latin typeface="Garamond" panose="02020404030301010803" pitchFamily="18" charset="0"/>
              </a:rPr>
              <a:t>Szerezd be a kötelező tartozékokat</a:t>
            </a:r>
          </a:p>
          <a:p>
            <a:r>
              <a:rPr lang="hu-HU" dirty="0">
                <a:latin typeface="Garamond" panose="02020404030301010803" pitchFamily="18" charset="0"/>
              </a:rPr>
              <a:t>Nézd át a KRESZT!</a:t>
            </a:r>
          </a:p>
          <a:p>
            <a:r>
              <a:rPr lang="hu-HU" dirty="0">
                <a:latin typeface="Garamond" panose="02020404030301010803" pitchFamily="18" charset="0"/>
              </a:rPr>
              <a:t>Gyakorolj!</a:t>
            </a:r>
          </a:p>
          <a:p>
            <a:r>
              <a:rPr lang="hu-HU" dirty="0">
                <a:latin typeface="Garamond" panose="02020404030301010803" pitchFamily="18" charset="0"/>
              </a:rPr>
              <a:t>Indíts kisebb távokkal ( nem kell rögtön 100 km letekerned)!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9D8E62DE-D081-32CF-33C3-3D6854630C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58384"/>
            <a:ext cx="3547872" cy="149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509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A8E7B2C-4B84-7A11-A381-A89115B50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Garamond" panose="02020404030301010803" pitchFamily="18" charset="0"/>
              </a:rPr>
              <a:t>Alaphibák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64AA1F3-E6D6-87F4-7DD8-B3F552E53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>
                <a:latin typeface="Garamond" panose="02020404030301010803" pitchFamily="18" charset="0"/>
              </a:rPr>
              <a:t>Elindulás: </a:t>
            </a:r>
            <a:r>
              <a:rPr lang="hu-HU" sz="2400" dirty="0">
                <a:latin typeface="Garamond" panose="02020404030301010803" pitchFamily="18" charset="0"/>
              </a:rPr>
              <a:t>egyszerűnek tűnhet, de rengetegen elkövetik.. </a:t>
            </a:r>
            <a:endParaRPr lang="hu-HU" dirty="0">
              <a:latin typeface="Garamond" panose="02020404030301010803" pitchFamily="18" charset="0"/>
            </a:endParaRPr>
          </a:p>
          <a:p>
            <a:r>
              <a:rPr lang="hu-HU" dirty="0">
                <a:latin typeface="Garamond" panose="02020404030301010803" pitchFamily="18" charset="0"/>
              </a:rPr>
              <a:t>Megállás, fékezés: </a:t>
            </a:r>
            <a:r>
              <a:rPr lang="hu-HU" sz="2400" b="0" i="0" dirty="0">
                <a:solidFill>
                  <a:srgbClr val="333333"/>
                </a:solidFill>
                <a:effectLst/>
                <a:latin typeface="Garamond" panose="02020404030301010803" pitchFamily="18" charset="0"/>
              </a:rPr>
              <a:t>Sokan félnek használni az első féket, pedig nagyobb fékhatást csak ezzel lehet elérni, a hátsó fékkel farolgatni meg lassítani lehet maximum</a:t>
            </a:r>
            <a:endParaRPr lang="hu-HU" b="0" i="0" dirty="0">
              <a:solidFill>
                <a:srgbClr val="333333"/>
              </a:solidFill>
              <a:effectLst/>
              <a:latin typeface="Garamond" panose="02020404030301010803" pitchFamily="18" charset="0"/>
            </a:endParaRPr>
          </a:p>
          <a:p>
            <a:r>
              <a:rPr lang="hu-HU" dirty="0">
                <a:solidFill>
                  <a:srgbClr val="333333"/>
                </a:solidFill>
                <a:latin typeface="Garamond" panose="02020404030301010803" pitchFamily="18" charset="0"/>
              </a:rPr>
              <a:t>Haladás, kanyarvétel: </a:t>
            </a:r>
            <a:r>
              <a:rPr lang="hu-HU" sz="2400" b="0" i="0" dirty="0">
                <a:solidFill>
                  <a:srgbClr val="333333"/>
                </a:solidFill>
                <a:effectLst/>
                <a:latin typeface="Garamond" panose="02020404030301010803" pitchFamily="18" charset="0"/>
              </a:rPr>
              <a:t>Próbálj egyenletesen haladni, így kiszámítható leszel a forgalom többi résztvevője számára</a:t>
            </a:r>
            <a:endParaRPr lang="hu-HU" b="0" i="0" dirty="0">
              <a:solidFill>
                <a:srgbClr val="333333"/>
              </a:solidFill>
              <a:effectLst/>
              <a:latin typeface="Garamond" panose="02020404030301010803" pitchFamily="18" charset="0"/>
            </a:endParaRPr>
          </a:p>
          <a:p>
            <a:r>
              <a:rPr lang="hu-HU" dirty="0">
                <a:solidFill>
                  <a:srgbClr val="333333"/>
                </a:solidFill>
                <a:latin typeface="Garamond" panose="02020404030301010803" pitchFamily="18" charset="0"/>
              </a:rPr>
              <a:t>Ruházat: </a:t>
            </a:r>
            <a:r>
              <a:rPr lang="hu-HU" sz="2400" b="0" i="0" dirty="0">
                <a:solidFill>
                  <a:srgbClr val="333333"/>
                </a:solidFill>
                <a:effectLst/>
                <a:latin typeface="Garamond" panose="02020404030301010803" pitchFamily="18" charset="0"/>
              </a:rPr>
              <a:t>Van egy fontos dolog ezzel kapcsolatban, biciklin mindig fúj a szél. Ez melegben még jól is esik, de ha nincs olyan jó idő, akkor a szél ellen jobban védő ruhát vegyél fel</a:t>
            </a:r>
            <a:endParaRPr lang="hu-HU" b="0" i="0" dirty="0">
              <a:solidFill>
                <a:srgbClr val="333333"/>
              </a:solidFill>
              <a:effectLst/>
              <a:latin typeface="Garamond" panose="02020404030301010803" pitchFamily="18" charset="0"/>
            </a:endParaRP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4BC90190-39AA-8D83-E713-2671C31240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" y="5291709"/>
            <a:ext cx="3547872" cy="149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182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ép 5">
            <a:extLst>
              <a:ext uri="{FF2B5EF4-FFF2-40B4-BE49-F238E27FC236}">
                <a16:creationId xmlns:a16="http://schemas.microsoft.com/office/drawing/2014/main" id="{52749038-DCC5-4434-FF81-13669CF50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82" y="5358384"/>
            <a:ext cx="3547872" cy="1499616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E1B33714-B153-F6C2-7129-8CFE699CE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Garamond" panose="02020404030301010803" pitchFamily="18" charset="0"/>
              </a:rPr>
              <a:t>Látást segítő eszközök - lámpák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EEFF30C-7F79-1F14-A72E-88B17357A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024813" cy="4351338"/>
          </a:xfrm>
        </p:spPr>
        <p:txBody>
          <a:bodyPr/>
          <a:lstStyle/>
          <a:p>
            <a:r>
              <a:rPr lang="hu-HU" dirty="0">
                <a:latin typeface="Garamond" panose="02020404030301010803" pitchFamily="18" charset="0"/>
              </a:rPr>
              <a:t>Minden bringásnak nagy szüksége van kerékpáros lámpára</a:t>
            </a:r>
          </a:p>
          <a:p>
            <a:r>
              <a:rPr lang="hu-HU" dirty="0">
                <a:latin typeface="Garamond" panose="02020404030301010803" pitchFamily="18" charset="0"/>
              </a:rPr>
              <a:t>Nem csak látást segíti, de a </a:t>
            </a:r>
            <a:r>
              <a:rPr lang="hu-HU" dirty="0" err="1">
                <a:latin typeface="Garamond" panose="02020404030301010803" pitchFamily="18" charset="0"/>
              </a:rPr>
              <a:t>láthatóságot</a:t>
            </a:r>
            <a:r>
              <a:rPr lang="hu-HU" dirty="0">
                <a:latin typeface="Garamond" panose="02020404030301010803" pitchFamily="18" charset="0"/>
              </a:rPr>
              <a:t> is</a:t>
            </a:r>
          </a:p>
          <a:p>
            <a:r>
              <a:rPr lang="hu-HU" dirty="0">
                <a:latin typeface="Garamond" panose="02020404030301010803" pitchFamily="18" charset="0"/>
              </a:rPr>
              <a:t>Fontos, hogy megfelelő pozícióba helyezzük fel</a:t>
            </a:r>
          </a:p>
          <a:p>
            <a:r>
              <a:rPr lang="hu-HU" dirty="0">
                <a:latin typeface="Garamond" panose="02020404030301010803" pitchFamily="18" charset="0"/>
              </a:rPr>
              <a:t>Figyeljünk arra, hogy a szembejövőt ne vakítsa el, ugyanakkor a számunkra megfelelő útszakaszt világítsa</a:t>
            </a:r>
          </a:p>
          <a:p>
            <a:r>
              <a:rPr lang="hu-HU" dirty="0">
                <a:latin typeface="Garamond" panose="02020404030301010803" pitchFamily="18" charset="0"/>
              </a:rPr>
              <a:t>Hátsó lámpa esetén hasonlóan figyeljünk a túl nagy fényre, célszerű villogás funkciókat használni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76DFE0A-E08F-0B8B-D3A6-0E8238AB9C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3013" y="681037"/>
            <a:ext cx="2341115" cy="1753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 LED Kerékpár világítás Kerékpár hátsó lámpa biztonsági világítás Hegyi biciklizés Kerékpár Kerékpározás Vízálló Többféle üzemmód Szuper fényes Hordozható 10 lm Újratölthető USB Kempingezés / Túrázás">
            <a:extLst>
              <a:ext uri="{FF2B5EF4-FFF2-40B4-BE49-F238E27FC236}">
                <a16:creationId xmlns:a16="http://schemas.microsoft.com/office/drawing/2014/main" id="{59674F65-1886-C53B-8237-9C99897A7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3013" y="2819400"/>
            <a:ext cx="2341114" cy="2341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8821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>
            <a:extLst>
              <a:ext uri="{FF2B5EF4-FFF2-40B4-BE49-F238E27FC236}">
                <a16:creationId xmlns:a16="http://schemas.microsoft.com/office/drawing/2014/main" id="{74C9B8A7-ACBD-E2C6-FB31-9579577628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82" y="5523684"/>
            <a:ext cx="3156793" cy="1334315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93110779-8FF8-A8E8-6D19-ADF979F69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402" y="160938"/>
            <a:ext cx="10515600" cy="1325563"/>
          </a:xfrm>
        </p:spPr>
        <p:txBody>
          <a:bodyPr/>
          <a:lstStyle/>
          <a:p>
            <a:r>
              <a:rPr lang="hu-HU" dirty="0">
                <a:latin typeface="Garamond" panose="02020404030301010803" pitchFamily="18" charset="0"/>
              </a:rPr>
              <a:t>Fényvisszaverő eszközök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57A2BBA-424C-ABFE-F9E0-E7DF8EAF3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774" y="1910172"/>
            <a:ext cx="7163753" cy="3952465"/>
          </a:xfrm>
        </p:spPr>
        <p:txBody>
          <a:bodyPr/>
          <a:lstStyle/>
          <a:p>
            <a:r>
              <a:rPr lang="hu-HU" dirty="0">
                <a:latin typeface="Garamond" panose="02020404030301010803" pitchFamily="18" charset="0"/>
              </a:rPr>
              <a:t>Élénk színű öltözékkel, vagy fényvisszaverő </a:t>
            </a:r>
          </a:p>
          <a:p>
            <a:pPr marL="0" indent="0">
              <a:buNone/>
            </a:pPr>
            <a:r>
              <a:rPr lang="hu-HU" dirty="0">
                <a:latin typeface="Garamond" panose="02020404030301010803" pitchFamily="18" charset="0"/>
              </a:rPr>
              <a:t>eszközök, ruházat viselésével jól láthatóvá válunk.</a:t>
            </a:r>
          </a:p>
          <a:p>
            <a:pPr marL="0" indent="0">
              <a:buNone/>
            </a:pPr>
            <a:endParaRPr lang="hu-HU" dirty="0">
              <a:latin typeface="Garamond" panose="02020404030301010803" pitchFamily="18" charset="0"/>
            </a:endParaRPr>
          </a:p>
          <a:p>
            <a:r>
              <a:rPr lang="hu-HU" dirty="0">
                <a:latin typeface="Garamond" panose="02020404030301010803" pitchFamily="18" charset="0"/>
              </a:rPr>
              <a:t>Használatával megkönnyítjük az észlelésünket, 30-40 méterről is láthatóvá válunk</a:t>
            </a:r>
          </a:p>
          <a:p>
            <a:endParaRPr lang="hu-HU" dirty="0">
              <a:latin typeface="Garamond" panose="02020404030301010803" pitchFamily="18" charset="0"/>
            </a:endParaRPr>
          </a:p>
          <a:p>
            <a:r>
              <a:rPr lang="hu-HU" dirty="0">
                <a:latin typeface="Garamond" panose="02020404030301010803" pitchFamily="18" charset="0"/>
              </a:rPr>
              <a:t>Nem a legutolsó divat szerinti kiegészítő, de </a:t>
            </a:r>
            <a:r>
              <a:rPr lang="hu-HU" b="1" dirty="0">
                <a:latin typeface="Garamond" panose="02020404030301010803" pitchFamily="18" charset="0"/>
              </a:rPr>
              <a:t>életet ment</a:t>
            </a:r>
          </a:p>
          <a:p>
            <a:pPr marL="0" indent="0">
              <a:buNone/>
            </a:pPr>
            <a:endParaRPr lang="hu-HU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hu-HU" dirty="0">
              <a:latin typeface="Garamond" panose="02020404030301010803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D764FE0-C0D8-23BA-C67C-13846D71B6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9" r="54126" b="29883"/>
          <a:stretch/>
        </p:blipFill>
        <p:spPr bwMode="auto">
          <a:xfrm>
            <a:off x="8197127" y="460976"/>
            <a:ext cx="1343025" cy="205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C50F7152-C03D-0A4F-397A-03FB33B73C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34" t="2585" r="22773" b="7129"/>
          <a:stretch/>
        </p:blipFill>
        <p:spPr bwMode="auto">
          <a:xfrm>
            <a:off x="9997352" y="460976"/>
            <a:ext cx="1813648" cy="205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2332868C-EC26-1E89-CE2F-07C6A3517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5675" y="2715708"/>
            <a:ext cx="2558327" cy="3837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9871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392</Words>
  <Application>Microsoft Office PowerPoint</Application>
  <PresentationFormat>Szélesvásznú</PresentationFormat>
  <Paragraphs>55</Paragraphs>
  <Slides>11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Garamond</vt:lpstr>
      <vt:lpstr>Office-téma</vt:lpstr>
      <vt:lpstr>Közlekedésbiztonsági tréning</vt:lpstr>
      <vt:lpstr>Gyermekek, biztonságos közlekedésre nevelése.</vt:lpstr>
      <vt:lpstr>Kötelező tartozékok</vt:lpstr>
      <vt:lpstr>6 dolog amit biciklizés előtt ellenőrizned kell!</vt:lpstr>
      <vt:lpstr>Közlekedési Táblák</vt:lpstr>
      <vt:lpstr>5 tipp kezdőknek</vt:lpstr>
      <vt:lpstr>Alaphibák</vt:lpstr>
      <vt:lpstr>Látást segítő eszközök - lámpák</vt:lpstr>
      <vt:lpstr>Fényvisszaverő eszközök</vt:lpstr>
      <vt:lpstr>6 fontos KRESZ kérdés (kvíz)</vt:lpstr>
      <vt:lpstr>Mindenkinek balesetmentes közlekedést kívánunk!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Közlekedésbiztonsági tréning</dc:title>
  <dc:creator>Robusta Robusta</dc:creator>
  <cp:lastModifiedBy>Gábor Tudós</cp:lastModifiedBy>
  <cp:revision>23</cp:revision>
  <dcterms:created xsi:type="dcterms:W3CDTF">2022-08-02T08:27:21Z</dcterms:created>
  <dcterms:modified xsi:type="dcterms:W3CDTF">2022-08-04T10:46:10Z</dcterms:modified>
</cp:coreProperties>
</file>